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96325" cy="30267275"/>
  <p:notesSz cx="6858000" cy="9144000"/>
  <p:defaultTextStyle>
    <a:defPPr>
      <a:defRPr lang="en-US"/>
    </a:defPPr>
    <a:lvl1pPr marL="0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92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853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779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70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632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9558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9485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9411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 userDrawn="1">
          <p15:clr>
            <a:srgbClr val="A4A3A4"/>
          </p15:clr>
        </p15:guide>
        <p15:guide id="2" pos="67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28" d="100"/>
          <a:sy n="28" d="100"/>
        </p:scale>
        <p:origin x="1332" y="-172"/>
      </p:cViewPr>
      <p:guideLst>
        <p:guide orient="horz" pos="9533"/>
        <p:guide pos="67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4953466"/>
            <a:ext cx="18186876" cy="10537496"/>
          </a:xfrm>
        </p:spPr>
        <p:txBody>
          <a:bodyPr anchor="b"/>
          <a:lstStyle>
            <a:lvl1pPr algn="ctr">
              <a:defRPr sz="140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541" y="15897328"/>
            <a:ext cx="16047244" cy="7307583"/>
          </a:xfrm>
        </p:spPr>
        <p:txBody>
          <a:bodyPr/>
          <a:lstStyle>
            <a:lvl1pPr marL="0" indent="0" algn="ctr">
              <a:buNone/>
              <a:defRPr sz="5616"/>
            </a:lvl1pPr>
            <a:lvl2pPr marL="1069802" indent="0" algn="ctr">
              <a:buNone/>
              <a:defRPr sz="4680"/>
            </a:lvl2pPr>
            <a:lvl3pPr marL="2139605" indent="0" algn="ctr">
              <a:buNone/>
              <a:defRPr sz="4212"/>
            </a:lvl3pPr>
            <a:lvl4pPr marL="3209407" indent="0" algn="ctr">
              <a:buNone/>
              <a:defRPr sz="3744"/>
            </a:lvl4pPr>
            <a:lvl5pPr marL="4279209" indent="0" algn="ctr">
              <a:buNone/>
              <a:defRPr sz="3744"/>
            </a:lvl5pPr>
            <a:lvl6pPr marL="5349011" indent="0" algn="ctr">
              <a:buNone/>
              <a:defRPr sz="3744"/>
            </a:lvl6pPr>
            <a:lvl7pPr marL="6418814" indent="0" algn="ctr">
              <a:buNone/>
              <a:defRPr sz="3744"/>
            </a:lvl7pPr>
            <a:lvl8pPr marL="7488616" indent="0" algn="ctr">
              <a:buNone/>
              <a:defRPr sz="3744"/>
            </a:lvl8pPr>
            <a:lvl9pPr marL="8558418" indent="0" algn="ctr">
              <a:buNone/>
              <a:defRPr sz="37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0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4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1746" y="1611452"/>
            <a:ext cx="4613583" cy="25650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998" y="1611452"/>
            <a:ext cx="13573294" cy="25650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6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8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55" y="7545809"/>
            <a:ext cx="18454330" cy="12590343"/>
          </a:xfrm>
        </p:spPr>
        <p:txBody>
          <a:bodyPr anchor="b"/>
          <a:lstStyle>
            <a:lvl1pPr>
              <a:defRPr sz="140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855" y="20255262"/>
            <a:ext cx="18454330" cy="6620964"/>
          </a:xfrm>
        </p:spPr>
        <p:txBody>
          <a:bodyPr/>
          <a:lstStyle>
            <a:lvl1pPr marL="0" indent="0">
              <a:buNone/>
              <a:defRPr sz="5616">
                <a:solidFill>
                  <a:schemeClr val="tx1"/>
                </a:solidFill>
              </a:defRPr>
            </a:lvl1pPr>
            <a:lvl2pPr marL="1069802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2pPr>
            <a:lvl3pPr marL="2139605" indent="0">
              <a:buNone/>
              <a:defRPr sz="4212">
                <a:solidFill>
                  <a:schemeClr val="tx1">
                    <a:tint val="75000"/>
                  </a:schemeClr>
                </a:solidFill>
              </a:defRPr>
            </a:lvl3pPr>
            <a:lvl4pPr marL="3209407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4pPr>
            <a:lvl5pPr marL="4279209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5pPr>
            <a:lvl6pPr marL="5349011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6pPr>
            <a:lvl7pPr marL="6418814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7pPr>
            <a:lvl8pPr marL="7488616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8pPr>
            <a:lvl9pPr marL="8558418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6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997" y="8057261"/>
            <a:ext cx="9093438" cy="192043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31890" y="8057261"/>
            <a:ext cx="9093438" cy="192043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1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611459"/>
            <a:ext cx="18454330" cy="58502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87" y="7419688"/>
            <a:ext cx="9051647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787" y="11055963"/>
            <a:ext cx="9051647" cy="162616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31891" y="7419688"/>
            <a:ext cx="9096225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31891" y="11055963"/>
            <a:ext cx="9096225" cy="162616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6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2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9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225" y="4357934"/>
            <a:ext cx="10831890" cy="21509383"/>
          </a:xfrm>
        </p:spPr>
        <p:txBody>
          <a:bodyPr/>
          <a:lstStyle>
            <a:lvl1pPr>
              <a:defRPr sz="7488"/>
            </a:lvl1pPr>
            <a:lvl2pPr>
              <a:defRPr sz="6552"/>
            </a:lvl2pPr>
            <a:lvl3pPr>
              <a:defRPr sz="5616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8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6225" y="4357934"/>
            <a:ext cx="10831890" cy="21509383"/>
          </a:xfrm>
        </p:spPr>
        <p:txBody>
          <a:bodyPr anchor="t"/>
          <a:lstStyle>
            <a:lvl1pPr marL="0" indent="0">
              <a:buNone/>
              <a:defRPr sz="7488"/>
            </a:lvl1pPr>
            <a:lvl2pPr marL="1069802" indent="0">
              <a:buNone/>
              <a:defRPr sz="6552"/>
            </a:lvl2pPr>
            <a:lvl3pPr marL="2139605" indent="0">
              <a:buNone/>
              <a:defRPr sz="5616"/>
            </a:lvl3pPr>
            <a:lvl4pPr marL="3209407" indent="0">
              <a:buNone/>
              <a:defRPr sz="4680"/>
            </a:lvl4pPr>
            <a:lvl5pPr marL="4279209" indent="0">
              <a:buNone/>
              <a:defRPr sz="4680"/>
            </a:lvl5pPr>
            <a:lvl6pPr marL="5349011" indent="0">
              <a:buNone/>
              <a:defRPr sz="4680"/>
            </a:lvl6pPr>
            <a:lvl7pPr marL="6418814" indent="0">
              <a:buNone/>
              <a:defRPr sz="4680"/>
            </a:lvl7pPr>
            <a:lvl8pPr marL="7488616" indent="0">
              <a:buNone/>
              <a:defRPr sz="4680"/>
            </a:lvl8pPr>
            <a:lvl9pPr marL="8558418" indent="0">
              <a:buNone/>
              <a:defRPr sz="4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4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3000" r="-6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998" y="1611459"/>
            <a:ext cx="184543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998" y="8057261"/>
            <a:ext cx="184543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997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22462-2418-453C-BD57-ABB52E2C40B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7533" y="28053287"/>
            <a:ext cx="7221260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1155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67F68-CDD8-4094-8F08-F3B6F84F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2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9605" rtl="0" eaLnBrk="1" latinLnBrk="0" hangingPunct="1">
        <a:lnSpc>
          <a:spcPct val="90000"/>
        </a:lnSpc>
        <a:spcBef>
          <a:spcPct val="0"/>
        </a:spcBef>
        <a:buNone/>
        <a:defRPr sz="10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901" indent="-534901" algn="l" defTabSz="213960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2" kern="1200">
          <a:solidFill>
            <a:schemeClr val="tx1"/>
          </a:solidFill>
          <a:latin typeface="+mn-lt"/>
          <a:ea typeface="+mn-ea"/>
          <a:cs typeface="+mn-cs"/>
        </a:defRPr>
      </a:lvl1pPr>
      <a:lvl2pPr marL="160470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2pPr>
      <a:lvl3pPr marL="2674506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3pPr>
      <a:lvl4pPr marL="3744308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814110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88391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953715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8023517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9093319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1pPr>
      <a:lvl2pPr marL="1069802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2pPr>
      <a:lvl3pPr marL="2139605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3pPr>
      <a:lvl4pPr marL="3209407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279209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349011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418814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7488616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8558418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626793"/>
            <a:ext cx="18186876" cy="105374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AutoShape 50"/>
          <p:cNvSpPr>
            <a:spLocks noChangeArrowheads="1"/>
          </p:cNvSpPr>
          <p:nvPr/>
        </p:nvSpPr>
        <p:spPr bwMode="auto">
          <a:xfrm>
            <a:off x="10930357" y="5600775"/>
            <a:ext cx="9945656" cy="7234446"/>
          </a:xfrm>
          <a:prstGeom prst="roundRect">
            <a:avLst>
              <a:gd name="adj" fmla="val 241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80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" name="AutoShape 50"/>
          <p:cNvSpPr>
            <a:spLocks noChangeArrowheads="1"/>
          </p:cNvSpPr>
          <p:nvPr/>
        </p:nvSpPr>
        <p:spPr bwMode="auto">
          <a:xfrm>
            <a:off x="10855394" y="13158946"/>
            <a:ext cx="9945656" cy="16304090"/>
          </a:xfrm>
          <a:prstGeom prst="roundRect">
            <a:avLst>
              <a:gd name="adj" fmla="val 241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80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458914" y="5600775"/>
            <a:ext cx="10115788" cy="12599373"/>
          </a:xfrm>
          <a:prstGeom prst="roundRect">
            <a:avLst>
              <a:gd name="adj" fmla="val 1852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80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58914" y="18502119"/>
            <a:ext cx="10172168" cy="6046981"/>
          </a:xfrm>
          <a:prstGeom prst="roundRect">
            <a:avLst>
              <a:gd name="adj" fmla="val 363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80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458914" y="24847388"/>
            <a:ext cx="10172168" cy="4639323"/>
          </a:xfrm>
          <a:prstGeom prst="roundRect">
            <a:avLst>
              <a:gd name="adj" fmla="val 619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80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3263082" y="5898317"/>
            <a:ext cx="4746238" cy="89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1250" tIns="30625" rIns="61250" bIns="30625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3497263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مقدمه / خلاصه</a:t>
            </a:r>
            <a:endParaRPr kumimoji="0" lang="en-US" alt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1342485" y="7156773"/>
            <a:ext cx="9079115" cy="456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250" tIns="30625" rIns="61250" bIns="30625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در اين بخش پس از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بيان خلاصة مساله </a:t>
            </a: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و موضوع مورد بررسی در پروژه،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در صورت نیاز تاريخچه‌ای </a:t>
            </a: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کوتاه از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آن </a:t>
            </a: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ذکر شود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و سعی شود به </a:t>
            </a: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موارد زیر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پرداخته </a:t>
            </a: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شود. </a:t>
            </a:r>
          </a:p>
          <a:p>
            <a:pPr marL="457200" indent="-457200"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نوع پروژه (تحقیقاتی بنیادی، تحقیقاتی کاربردی، شبیه سازی، پیاده سازی)</a:t>
            </a:r>
          </a:p>
          <a:p>
            <a:pPr marL="457200" indent="-457200"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اهداف پروژه</a:t>
            </a:r>
            <a:endParaRPr lang="fa-IR" altLang="en-US" sz="28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marL="457200" indent="-457200"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سوال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اصلی و فرضیه ها</a:t>
            </a:r>
          </a:p>
          <a:p>
            <a:pPr marL="457200" indent="-457200"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روش پاسخ به سوال </a:t>
            </a:r>
            <a:endParaRPr lang="en-US" altLang="en-US" sz="2800" dirty="0" smtClean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marL="457200" indent="-457200"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دستاورد ها و خروجی ها</a:t>
            </a:r>
          </a:p>
          <a:p>
            <a:pPr marL="457200" indent="-457200"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a-IR" altLang="en-US" sz="28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بخشها </a:t>
            </a: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را میتوانید به یکدیگر پیوند بزنید و یا مانند این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قالب، </a:t>
            </a: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جدا کنید. </a:t>
            </a:r>
            <a:endParaRPr lang="fa-IR" altLang="en-US" sz="2800" dirty="0" smtClean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fa-IR" altLang="en-US" sz="2800" b="1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* </a:t>
            </a:r>
            <a:r>
              <a:rPr lang="fa-IR" altLang="en-US" sz="28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سایز فونت پیشنهادی برای این بخش: ۲۸</a:t>
            </a:r>
            <a:endParaRPr lang="en-US" altLang="en-US" sz="3800" b="1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1342485" y="13524630"/>
            <a:ext cx="9214532" cy="89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250" tIns="30625" rIns="61250" bIns="30625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a-IR" altLang="en-US" sz="54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روش/ساختار/مدل </a:t>
            </a:r>
            <a:r>
              <a:rPr lang="fa-IR" altLang="en-US" sz="54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پیاده سازی</a:t>
            </a:r>
            <a:endParaRPr lang="en-US" altLang="en-US" sz="5400" b="1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11342485" y="15151490"/>
            <a:ext cx="9079115" cy="484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0974" tIns="20486" rIns="40974" bIns="20486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در </a:t>
            </a: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این بخش </a:t>
            </a: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به </a:t>
            </a: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تناسب موضوع پروژه در مورد روش/ ساختار/ مدل/ ... استفاده شده و همچنین </a:t>
            </a: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ابزارها/محيط </a:t>
            </a: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پیاده سازی/ شبیه سازی/..... و معيار ارزيابی نتايج بدست </a:t>
            </a: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آمده </a:t>
            </a: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صحبت خواهيد </a:t>
            </a: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کرد. این بخش باید هسته کاری که انجام داده اید را بطور خلاصه ولی شفاف نشان دهد. </a:t>
            </a: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* سایز فونت پیشنهادی برای این بخش: ۲۶</a:t>
            </a: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</a:p>
        </p:txBody>
      </p:sp>
      <p:sp>
        <p:nvSpPr>
          <p:cNvPr id="17" name="Text Box 42"/>
          <p:cNvSpPr txBox="1">
            <a:spLocks noChangeArrowheads="1"/>
          </p:cNvSpPr>
          <p:nvPr/>
        </p:nvSpPr>
        <p:spPr bwMode="auto">
          <a:xfrm>
            <a:off x="2936141" y="5908660"/>
            <a:ext cx="4746238" cy="89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1250" tIns="30625" rIns="61250" bIns="30625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3497263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نتایج</a:t>
            </a:r>
            <a:endParaRPr kumimoji="0" lang="en-US" alt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936141" y="18665723"/>
            <a:ext cx="5469087" cy="89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250" tIns="30625" rIns="61250" bIns="30625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a-IR" altLang="en-US" sz="54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جمع بندی</a:t>
            </a:r>
            <a:endParaRPr lang="en-US" altLang="en-US" sz="5400" b="1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19" name="Text Box 40"/>
          <p:cNvSpPr txBox="1">
            <a:spLocks noChangeArrowheads="1"/>
          </p:cNvSpPr>
          <p:nvPr/>
        </p:nvSpPr>
        <p:spPr bwMode="auto">
          <a:xfrm>
            <a:off x="801221" y="20101460"/>
            <a:ext cx="9349661" cy="373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974" tIns="20486" rIns="40974" bIns="20486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در این قسمت </a:t>
            </a: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جمع بندی نتایج </a:t>
            </a: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کلی حاصل شده از اين پروژه، پیاده سازی ها/  نوآوری‌های/ و .... انجام شده و محدوديت‌ها </a:t>
            </a: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ارایه می شود. 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400" dirty="0" smtClean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400" b="1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کاربرد های صنعتی: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4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یک </a:t>
            </a:r>
            <a:r>
              <a:rPr lang="fa-IR" altLang="en-US" sz="24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قسمت کوتاه را به </a:t>
            </a:r>
            <a:r>
              <a:rPr lang="fa-IR" altLang="en-US" sz="2400" u="sng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کاربردهای احتمالی در صنعت </a:t>
            </a:r>
            <a:r>
              <a:rPr lang="fa-IR" altLang="en-US" sz="24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و یا </a:t>
            </a:r>
            <a:r>
              <a:rPr lang="fa-IR" altLang="en-US" sz="24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علوم وابسته </a:t>
            </a:r>
            <a:r>
              <a:rPr lang="fa-IR" altLang="en-US" sz="24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اختصاص دهید.</a:t>
            </a:r>
            <a:endParaRPr lang="fa-IR" altLang="en-US" sz="2600" dirty="0" smtClean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* سایز فونت پیشنهادی برای این بخش: ۲۶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3438661" y="25117678"/>
            <a:ext cx="4009476" cy="89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1250" tIns="30625" rIns="61250" bIns="30625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a-IR" altLang="en-US" sz="5400" dirty="0" smtClean="0">
                <a:solidFill>
                  <a:srgbClr val="000000"/>
                </a:solidFill>
                <a:cs typeface="B Titr" panose="00000700000000000000" pitchFamily="2" charset="-78"/>
              </a:rPr>
              <a:t>مراجع</a:t>
            </a:r>
            <a:r>
              <a:rPr lang="en-US" altLang="en-US" sz="5400" dirty="0" smtClean="0">
                <a:solidFill>
                  <a:srgbClr val="000000"/>
                </a:solidFill>
                <a:cs typeface="B Titr" panose="00000700000000000000" pitchFamily="2" charset="-78"/>
              </a:rPr>
              <a:t> </a:t>
            </a:r>
            <a:r>
              <a:rPr lang="fa-IR" altLang="en-US" sz="5400" dirty="0" smtClean="0">
                <a:solidFill>
                  <a:srgbClr val="000000"/>
                </a:solidFill>
                <a:cs typeface="B Titr" panose="00000700000000000000" pitchFamily="2" charset="-78"/>
              </a:rPr>
              <a:t>اصلی</a:t>
            </a:r>
            <a:endParaRPr lang="en-US" altLang="en-US" sz="54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21" name="Text Box 38"/>
          <p:cNvSpPr txBox="1">
            <a:spLocks noChangeArrowheads="1"/>
          </p:cNvSpPr>
          <p:nvPr/>
        </p:nvSpPr>
        <p:spPr bwMode="auto">
          <a:xfrm>
            <a:off x="1171652" y="26295644"/>
            <a:ext cx="8922553" cy="2731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974" tIns="20486" rIns="40974" bIns="20486">
            <a:spAutoFit/>
          </a:bodyPr>
          <a:lstStyle>
            <a:lvl1pPr marL="27305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517525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7620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0033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1247775" indent="-274638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17049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1621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26193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0765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fa-IR" altLang="en-US" sz="2200" b="1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طبق فرمت استاندارد </a:t>
            </a:r>
            <a:r>
              <a:rPr lang="en-US" altLang="en-US" sz="2200" b="1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IEEE</a:t>
            </a:r>
            <a:endParaRPr lang="fa-IR" altLang="en-US" sz="2200" b="1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0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 b="1" dirty="0">
                <a:solidFill>
                  <a:srgbClr val="000000"/>
                </a:solidFill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 b="1" dirty="0">
                <a:solidFill>
                  <a:srgbClr val="000000"/>
                </a:solidFill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Symbol" pitchFamily="18" charset="2"/>
              <a:buAutoNum type="arabicPeriod"/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  <a:endParaRPr lang="fa-IR" altLang="en-US" sz="20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r" rtl="1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fa-IR" altLang="en-US" sz="22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* سایز </a:t>
            </a:r>
            <a:r>
              <a:rPr lang="fa-IR" altLang="en-US" sz="22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فونت پیشنهادی برای این بخش: </a:t>
            </a:r>
            <a:r>
              <a:rPr lang="fa-IR" altLang="en-US" sz="22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۲۲. </a:t>
            </a:r>
            <a:endParaRPr lang="en-US" altLang="en-US" sz="22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99531" y="6959362"/>
            <a:ext cx="929093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defTabSz="4389438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600" dirty="0" smtClean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اين </a:t>
            </a:r>
            <a:r>
              <a:rPr lang="fa-IR" altLang="en-US" sz="26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بخش ارائه دهنده‌ی نتايج حاصل از کار خواهد بود. در اين قسمت علاوه بر ارائه و تحليل نتايج، در مورد ويژگی‌ها/ مزایا/ دستاوردها/ و .... صحبت خواهيد کرد</a:t>
            </a: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.</a:t>
            </a:r>
            <a:endParaRPr lang="en-US" altLang="en-US" sz="2600" dirty="0" smtClean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600" dirty="0" smtClean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*سایز فونت پیشنهادی برای این بخش: ۲6 </a:t>
            </a:r>
            <a:endParaRPr lang="fa-IR" altLang="en-US" sz="26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8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8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altLang="en-US" sz="2800" dirty="0">
              <a:solidFill>
                <a:srgbClr val="000000"/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altLang="en-US" sz="28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</a:p>
        </p:txBody>
      </p:sp>
      <p:sp>
        <p:nvSpPr>
          <p:cNvPr id="25" name="AutoShape 13"/>
          <p:cNvSpPr>
            <a:spLocks noChangeArrowheads="1"/>
          </p:cNvSpPr>
          <p:nvPr/>
        </p:nvSpPr>
        <p:spPr bwMode="auto">
          <a:xfrm>
            <a:off x="472262" y="349694"/>
            <a:ext cx="20403752" cy="4834329"/>
          </a:xfrm>
          <a:prstGeom prst="roundRect">
            <a:avLst>
              <a:gd name="adj" fmla="val 5038"/>
            </a:avLst>
          </a:prstGeom>
          <a:gradFill rotWithShape="1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61250" tIns="30625" rIns="61250" bIns="30625" anchor="ctr"/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34972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802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803272" y="795369"/>
            <a:ext cx="19753745" cy="400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250" tIns="30625" rIns="61250" bIns="30625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3497263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en-US" sz="8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عنوان</a:t>
            </a:r>
            <a:r>
              <a:rPr kumimoji="0" lang="en-US" altLang="en-US" sz="8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 </a:t>
            </a:r>
            <a:r>
              <a:rPr kumimoji="0" lang="fa-IR" altLang="en-US" sz="8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پروژه</a:t>
            </a:r>
            <a:endParaRPr kumimoji="0" lang="en-US" altLang="en-US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3497263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a-IR" alt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B Titr" panose="00000700000000000000" pitchFamily="2" charset="-78"/>
            </a:endParaRPr>
          </a:p>
          <a:p>
            <a:pPr marL="0" marR="0" lvl="0" indent="0" algn="ctr" defTabSz="3497263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B Titr" panose="00000700000000000000" pitchFamily="2" charset="-78"/>
            </a:endParaRPr>
          </a:p>
          <a:p>
            <a:pPr marL="0" marR="0" lvl="0" indent="0" algn="ctr" defTabSz="3497263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دانشجو:</a:t>
            </a:r>
          </a:p>
          <a:p>
            <a:pPr marL="0" marR="0" lvl="0" indent="0" algn="ctr" defTabSz="3497263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استاد راهنما: </a:t>
            </a:r>
            <a:endParaRPr kumimoji="0" lang="en-US" alt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3497263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دانشکده مهندسی </a:t>
            </a:r>
            <a:r>
              <a:rPr kumimoji="0" lang="fa-IR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کامپیوتر</a:t>
            </a:r>
            <a:r>
              <a:rPr kumimoji="0" lang="fa-I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B Titr" panose="00000700000000000000" pitchFamily="2" charset="-78"/>
              </a:rPr>
              <a:t>، دانشگاه </a:t>
            </a:r>
            <a:r>
              <a:rPr lang="fa-IR" altLang="en-US" sz="2800" b="1" kern="0" noProof="0" dirty="0" smtClean="0">
                <a:solidFill>
                  <a:srgbClr val="000000"/>
                </a:solidFill>
                <a:cs typeface="B Titr" panose="00000700000000000000" pitchFamily="2" charset="-78"/>
              </a:rPr>
              <a:t>تربیت دبیر شهید رجایی</a:t>
            </a:r>
            <a:endParaRPr kumimoji="0" lang="fa-IR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B Titr" panose="00000700000000000000" pitchFamily="2" charset="-78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5522" y="2423734"/>
            <a:ext cx="1828800" cy="232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02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300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Nazanin</vt:lpstr>
      <vt:lpstr>B Titr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Fatemeh</dc:creator>
  <cp:lastModifiedBy>Fatemeh</cp:lastModifiedBy>
  <cp:revision>7</cp:revision>
  <dcterms:created xsi:type="dcterms:W3CDTF">2019-09-01T08:34:30Z</dcterms:created>
  <dcterms:modified xsi:type="dcterms:W3CDTF">2019-09-09T10:05:56Z</dcterms:modified>
</cp:coreProperties>
</file>