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2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853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779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706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632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558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485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411" algn="l" defTabSz="247985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28" d="100"/>
          <a:sy n="28" d="100"/>
        </p:scale>
        <p:origin x="1332" y="-172"/>
      </p:cViewPr>
      <p:guideLst>
        <p:guide orient="horz" pos="9533"/>
        <p:guide pos="6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6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8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6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6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2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9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8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4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2462-2418-453C-BD57-ABB52E2C40B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7F68-CDD8-4094-8F08-F3B6F84FC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2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626793"/>
            <a:ext cx="18186876" cy="105374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AutoShape 50"/>
          <p:cNvSpPr>
            <a:spLocks noChangeArrowheads="1"/>
          </p:cNvSpPr>
          <p:nvPr/>
        </p:nvSpPr>
        <p:spPr bwMode="auto">
          <a:xfrm>
            <a:off x="10930357" y="5600775"/>
            <a:ext cx="9945656" cy="7234446"/>
          </a:xfrm>
          <a:prstGeom prst="roundRect">
            <a:avLst>
              <a:gd name="adj" fmla="val 241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auto">
          <a:xfrm>
            <a:off x="10855394" y="13158946"/>
            <a:ext cx="9945656" cy="16304090"/>
          </a:xfrm>
          <a:prstGeom prst="roundRect">
            <a:avLst>
              <a:gd name="adj" fmla="val 241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58914" y="5600775"/>
            <a:ext cx="10115788" cy="12599373"/>
          </a:xfrm>
          <a:prstGeom prst="roundRect">
            <a:avLst>
              <a:gd name="adj" fmla="val 185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8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58914" y="18502119"/>
            <a:ext cx="10172168" cy="6046981"/>
          </a:xfrm>
          <a:prstGeom prst="roundRect">
            <a:avLst>
              <a:gd name="adj" fmla="val 363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58914" y="24847388"/>
            <a:ext cx="10172168" cy="4639323"/>
          </a:xfrm>
          <a:prstGeom prst="roundRect">
            <a:avLst>
              <a:gd name="adj" fmla="val 619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802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3263082" y="5898317"/>
            <a:ext cx="4746238" cy="89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3497263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مقدمه / خلاصه</a:t>
            </a:r>
            <a:endParaRPr kumimoji="0" lang="en-US" alt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342485" y="7156773"/>
            <a:ext cx="9079115" cy="456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در اين بخش پس از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بيان خلاصة مساله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و موضوع مورد بررسی در پروژه،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در صورت نیاز تاريخچه‌ای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کوتاه از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آن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ذکر شود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و سعی شود به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موارد زیر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پرداخته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شود. </a:t>
            </a:r>
          </a:p>
          <a:p>
            <a:pPr marL="457200" indent="-45720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نوع پروژه (تحقیقاتی بنیادی، تحقیقاتی کاربردی، شبیه سازی، پیاده سازی)</a:t>
            </a:r>
          </a:p>
          <a:p>
            <a:pPr marL="457200" indent="-45720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اهداف پروژه</a:t>
            </a:r>
            <a:endParaRPr lang="fa-IR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marL="457200" indent="-45720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سوال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اصلی و فرضیه ها</a:t>
            </a:r>
          </a:p>
          <a:p>
            <a:pPr marL="457200" indent="-45720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روش پاسخ به سوال </a:t>
            </a:r>
            <a:endParaRPr lang="en-US" altLang="en-US" sz="2800" dirty="0" smtClean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marL="457200" indent="-45720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دستاورد ها و خروجی ها</a:t>
            </a:r>
          </a:p>
          <a:p>
            <a:pPr marL="457200" indent="-45720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a-IR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بخشها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را میتوانید به یکدیگر پیوند بزنید و یا مانند این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قالب، </a:t>
            </a: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جدا کنید. </a:t>
            </a:r>
            <a:endParaRPr lang="fa-IR" altLang="en-US" sz="2800" dirty="0" smtClean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en-US" sz="2800" b="1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* </a:t>
            </a:r>
            <a:r>
              <a:rPr lang="fa-IR" altLang="en-US" sz="28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سایز فونت پیشنهادی برای این بخش: ۲۸</a:t>
            </a:r>
            <a:endParaRPr lang="en-US" altLang="en-US" sz="3800" b="1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1342485" y="13524630"/>
            <a:ext cx="9214532" cy="89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a-IR" altLang="en-US" sz="54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روش/ساختار/مدل </a:t>
            </a:r>
            <a:r>
              <a:rPr lang="fa-IR" altLang="en-US" sz="54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پیاده سازی</a:t>
            </a:r>
            <a:endParaRPr lang="en-US" altLang="en-US" sz="5400" b="1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11342485" y="15151490"/>
            <a:ext cx="9079115" cy="484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0974" tIns="20486" rIns="40974" bIns="20486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در </a:t>
            </a: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این بخش 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به </a:t>
            </a: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تناسب موضوع پروژه در مورد روش/ ساختار/ مدل/ ... استفاده شده و همچنین 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ابزارها/محيط </a:t>
            </a: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پیاده سازی/ شبیه سازی/..... و معيار ارزيابی نتايج بدست 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آمده </a:t>
            </a: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صحبت خواهيد 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کرد. این بخش باید هسته کاری که انجام داده اید را بطور خلاصه ولی شفاف نشان دهد. </a:t>
            </a: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* سایز فونت پیشنهادی برای این بخش: ۲۶</a:t>
            </a: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2936141" y="5908660"/>
            <a:ext cx="4746238" cy="89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3497263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نتایج</a:t>
            </a:r>
            <a:endParaRPr kumimoji="0" lang="en-US" alt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936141" y="18665723"/>
            <a:ext cx="5469087" cy="89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a-IR" altLang="en-US" sz="5400" b="1" dirty="0" smtClean="0">
                <a:solidFill>
                  <a:srgbClr val="000000"/>
                </a:solidFill>
                <a:cs typeface="B Titr" panose="00000700000000000000" pitchFamily="2" charset="-78"/>
              </a:rPr>
              <a:t>جمع بندی</a:t>
            </a:r>
            <a:endParaRPr lang="en-US" altLang="en-US" sz="5400" b="1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801221" y="20101460"/>
            <a:ext cx="9349661" cy="37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974" tIns="20486" rIns="40974" bIns="20486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در این قسمت 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جمع بندی نتایج </a:t>
            </a: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کلی حاصل شده از اين پروژه، پیاده سازی ها/  نوآوری‌های/ و .... انجام شده و محدوديت‌ها 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ارایه می شود.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400" dirty="0" smtClean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400" b="1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کاربرد های صنعتی: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4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یک </a:t>
            </a:r>
            <a:r>
              <a:rPr lang="fa-IR" altLang="en-US" sz="24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قسمت کوتاه را به </a:t>
            </a:r>
            <a:r>
              <a:rPr lang="fa-IR" altLang="en-US" sz="2400" u="sng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کاربردهای احتمالی در صنعت </a:t>
            </a:r>
            <a:r>
              <a:rPr lang="fa-IR" altLang="en-US" sz="24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و یا </a:t>
            </a:r>
            <a:r>
              <a:rPr lang="fa-IR" altLang="en-US" sz="24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علوم وابسته </a:t>
            </a:r>
            <a:r>
              <a:rPr lang="fa-IR" altLang="en-US" sz="24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اختصاص دهید.</a:t>
            </a:r>
            <a:endParaRPr lang="fa-IR" altLang="en-US" sz="2600" dirty="0" smtClean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* سایز فونت پیشنهادی برای این بخش: ۲۶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438661" y="25117678"/>
            <a:ext cx="4009476" cy="89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a-IR" altLang="en-US" sz="5400" dirty="0" smtClean="0">
                <a:solidFill>
                  <a:srgbClr val="000000"/>
                </a:solidFill>
                <a:cs typeface="B Titr" panose="00000700000000000000" pitchFamily="2" charset="-78"/>
              </a:rPr>
              <a:t>مراجع</a:t>
            </a:r>
            <a:r>
              <a:rPr lang="en-US" altLang="en-US" sz="5400" dirty="0" smtClean="0">
                <a:solidFill>
                  <a:srgbClr val="000000"/>
                </a:solidFill>
                <a:cs typeface="B Titr" panose="00000700000000000000" pitchFamily="2" charset="-78"/>
              </a:rPr>
              <a:t> </a:t>
            </a:r>
            <a:r>
              <a:rPr lang="fa-IR" altLang="en-US" sz="5400" dirty="0" smtClean="0">
                <a:solidFill>
                  <a:srgbClr val="000000"/>
                </a:solidFill>
                <a:cs typeface="B Titr" panose="00000700000000000000" pitchFamily="2" charset="-78"/>
              </a:rPr>
              <a:t>اصلی</a:t>
            </a:r>
            <a:endParaRPr lang="en-US" altLang="en-US" sz="5400" dirty="0">
              <a:solidFill>
                <a:srgbClr val="000000"/>
              </a:solidFill>
              <a:cs typeface="B Titr" panose="00000700000000000000" pitchFamily="2" charset="-78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1171652" y="26295644"/>
            <a:ext cx="8922553" cy="273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0974" tIns="20486" rIns="40974" bIns="20486">
            <a:spAutoFit/>
          </a:bodyPr>
          <a:lstStyle>
            <a:lvl1pPr marL="27305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517525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7620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0033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1247775" indent="-274638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en-US" sz="2200" b="1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طبق فرمت استاندارد </a:t>
            </a:r>
            <a:r>
              <a:rPr lang="en-US" altLang="en-US" sz="2200" b="1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IEEE</a:t>
            </a:r>
            <a:endParaRPr lang="fa-IR" altLang="en-US" sz="2200" b="1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0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 b="1" dirty="0">
                <a:solidFill>
                  <a:srgbClr val="000000"/>
                </a:solidFill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 b="1" dirty="0">
                <a:solidFill>
                  <a:srgbClr val="000000"/>
                </a:solidFill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AutoNum type="arabicPeriod"/>
            </a:pP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  <a:endParaRPr lang="fa-IR" altLang="en-US" sz="2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r" rtl="1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fa-IR" altLang="en-US" sz="22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* سایز </a:t>
            </a:r>
            <a:r>
              <a:rPr lang="fa-IR" altLang="en-US" sz="22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فونت پیشنهادی برای این بخش: </a:t>
            </a:r>
            <a:r>
              <a:rPr lang="fa-IR" altLang="en-US" sz="22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۲۲. </a:t>
            </a:r>
            <a:endParaRPr lang="en-US" altLang="en-US" sz="22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99531" y="6959362"/>
            <a:ext cx="929093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defTabSz="4389438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600" dirty="0" smtClean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اين </a:t>
            </a:r>
            <a:r>
              <a:rPr lang="fa-IR" altLang="en-US" sz="26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بخش ارائه دهنده‌ی نتايج حاصل از کار خواهد بود. در اين قسمت علاوه بر ارائه و تحليل نتايج، در مورد ويژگی‌ها/ مزایا/ دستاوردها/ و .... صحبت خواهيد کرد</a:t>
            </a: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.</a:t>
            </a:r>
            <a:endParaRPr lang="en-US" altLang="en-US" sz="2600" dirty="0" smtClean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600" dirty="0" smtClean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*سایز فونت پیشنهادی برای این بخش: ۲6 </a:t>
            </a:r>
            <a:endParaRPr lang="fa-IR" altLang="en-US" sz="26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altLang="en-US" sz="2800" dirty="0">
              <a:solidFill>
                <a:srgbClr val="000000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altLang="en-US" sz="2800" dirty="0">
                <a:solidFill>
                  <a:srgbClr val="000000"/>
                </a:solidFill>
                <a:latin typeface="Times New Roman" pitchFamily="18" charset="0"/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472262" y="349694"/>
            <a:ext cx="20403752" cy="4834329"/>
          </a:xfrm>
          <a:prstGeom prst="roundRect">
            <a:avLst>
              <a:gd name="adj" fmla="val 5038"/>
            </a:avLst>
          </a:prstGeom>
          <a:gradFill rotWithShape="1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61250" tIns="30625" rIns="61250" bIns="30625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3497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802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803272" y="795369"/>
            <a:ext cx="19753745" cy="400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250" tIns="30625" rIns="61250" bIns="30625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3497263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عنوان</a:t>
            </a:r>
            <a:r>
              <a:rPr kumimoji="0" lang="en-US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 </a:t>
            </a:r>
            <a:r>
              <a:rPr kumimoji="0" lang="fa-IR" altLang="en-US" sz="8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پروژه</a:t>
            </a:r>
            <a:endParaRPr kumimoji="0" lang="en-US" altLang="en-US" sz="7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3497263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a-IR" alt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B Titr" panose="00000700000000000000" pitchFamily="2" charset="-78"/>
            </a:endParaRPr>
          </a:p>
          <a:p>
            <a:pPr marL="0" marR="0" lvl="0" indent="0" algn="ctr" defTabSz="3497263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B Titr" panose="00000700000000000000" pitchFamily="2" charset="-78"/>
            </a:endParaRPr>
          </a:p>
          <a:p>
            <a:pPr marL="0" marR="0" lvl="0" indent="0" algn="ctr" defTabSz="3497263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دانشجو:</a:t>
            </a:r>
          </a:p>
          <a:p>
            <a:pPr marL="0" marR="0" lvl="0" indent="0" algn="ctr" defTabSz="3497263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استاد راهنما: </a:t>
            </a:r>
            <a:endParaRPr kumimoji="0" lang="en-US" alt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349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دانشکده مهندسی </a:t>
            </a:r>
            <a:r>
              <a:rPr kumimoji="0" lang="fa-I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کامپیوتر</a:t>
            </a:r>
            <a:r>
              <a:rPr kumimoji="0" lang="fa-I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B Titr" panose="00000700000000000000" pitchFamily="2" charset="-78"/>
              </a:rPr>
              <a:t>، دانشگاه </a:t>
            </a:r>
            <a:r>
              <a:rPr lang="fa-IR" altLang="en-US" sz="2800" b="1" kern="0" noProof="0" dirty="0" smtClean="0">
                <a:solidFill>
                  <a:srgbClr val="000000"/>
                </a:solidFill>
                <a:cs typeface="B Titr" panose="00000700000000000000" pitchFamily="2" charset="-78"/>
              </a:rPr>
              <a:t>تربیت دبیر شهید رجایی</a:t>
            </a:r>
            <a:endParaRPr kumimoji="0" lang="fa-IR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B Titr" panose="00000700000000000000" pitchFamily="2" charset="-78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5522" y="2423734"/>
            <a:ext cx="1828800" cy="232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02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300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Fatemeh</dc:creator>
  <cp:lastModifiedBy>Fatemeh</cp:lastModifiedBy>
  <cp:revision>7</cp:revision>
  <dcterms:created xsi:type="dcterms:W3CDTF">2019-09-01T08:34:30Z</dcterms:created>
  <dcterms:modified xsi:type="dcterms:W3CDTF">2019-09-09T10:05:56Z</dcterms:modified>
</cp:coreProperties>
</file>