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8" autoAdjust="0"/>
  </p:normalViewPr>
  <p:slideViewPr>
    <p:cSldViewPr>
      <p:cViewPr>
        <p:scale>
          <a:sx n="89" d="100"/>
          <a:sy n="89" d="100"/>
        </p:scale>
        <p:origin x="10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97DE7CF8-F7E6-4495-9E23-75076AA666F1}" type="datetimeFigureOut">
              <a:rPr lang="fa-IR" smtClean="0"/>
              <a:pPr/>
              <a:t>1442/05/22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0EA73939-D80E-4F10-AC2F-6AB2260B5BF4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947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A73939-D80E-4F10-AC2F-6AB2260B5BF4}" type="slidenum">
              <a:rPr lang="fa-IR" smtClean="0"/>
              <a:pPr/>
              <a:t>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84076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1F3AE-939D-49F9-9D55-493D62583429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1474-6330-4D93-B577-0FC722FA26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1F3AE-939D-49F9-9D55-493D62583429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1474-6330-4D93-B577-0FC722FA26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1F3AE-939D-49F9-9D55-493D62583429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1474-6330-4D93-B577-0FC722FA26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1F3AE-939D-49F9-9D55-493D62583429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1474-6330-4D93-B577-0FC722FA26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1F3AE-939D-49F9-9D55-493D62583429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1474-6330-4D93-B577-0FC722FA26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1F3AE-939D-49F9-9D55-493D62583429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1474-6330-4D93-B577-0FC722FA26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1F3AE-939D-49F9-9D55-493D62583429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1474-6330-4D93-B577-0FC722FA26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1F3AE-939D-49F9-9D55-493D62583429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1474-6330-4D93-B577-0FC722FA26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1F3AE-939D-49F9-9D55-493D62583429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1474-6330-4D93-B577-0FC722FA26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1F3AE-939D-49F9-9D55-493D62583429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1474-6330-4D93-B577-0FC722FA26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1F3AE-939D-49F9-9D55-493D62583429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1474-6330-4D93-B577-0FC722FA26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1F3AE-939D-49F9-9D55-493D62583429}" type="datetimeFigureOut">
              <a:rPr lang="en-US" smtClean="0"/>
              <a:pPr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21474-6330-4D93-B577-0FC722FA265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/>
          <p:cNvSpPr/>
          <p:nvPr/>
        </p:nvSpPr>
        <p:spPr>
          <a:xfrm>
            <a:off x="6934200" y="1193748"/>
            <a:ext cx="1066800" cy="685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/>
              <a:t>دانشجو</a:t>
            </a:r>
            <a:endParaRPr lang="en-US" dirty="0"/>
          </a:p>
        </p:txBody>
      </p:sp>
      <p:cxnSp>
        <p:nvCxnSpPr>
          <p:cNvPr id="34" name="Straight Arrow Connector 33"/>
          <p:cNvCxnSpPr>
            <a:cxnSpLocks/>
          </p:cNvCxnSpPr>
          <p:nvPr/>
        </p:nvCxnSpPr>
        <p:spPr>
          <a:xfrm rot="5400000">
            <a:off x="7270994" y="2165594"/>
            <a:ext cx="381000" cy="12212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ounded Rectangle 38"/>
          <p:cNvSpPr/>
          <p:nvPr/>
        </p:nvSpPr>
        <p:spPr>
          <a:xfrm>
            <a:off x="6833582" y="2437606"/>
            <a:ext cx="1243611" cy="68659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9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B Nazanin" pitchFamily="2" charset="-78"/>
              </a:rPr>
              <a:t>بررسی ثبت تمام نمرات دانشجو و درخواست در قسمت پیشخوان خدمت</a:t>
            </a:r>
          </a:p>
          <a:p>
            <a:pPr algn="ctr"/>
            <a:r>
              <a:rPr lang="fa-IR" sz="9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B Nazanin" pitchFamily="2" charset="-78"/>
              </a:rPr>
              <a:t>6</a:t>
            </a:r>
            <a:endParaRPr lang="en-US" sz="9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cs typeface="B Nazanin" pitchFamily="2" charset="-78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5461983" y="2362200"/>
            <a:ext cx="990600" cy="762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a-IR" sz="11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cs typeface="B Nazanin" pitchFamily="2" charset="-78"/>
            </a:endParaRPr>
          </a:p>
          <a:p>
            <a:pPr algn="ctr"/>
            <a:r>
              <a:rPr lang="fa-IR" sz="105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B Nazanin" pitchFamily="2" charset="-78"/>
              </a:rPr>
              <a:t>بررسی و تأیید توسط کار</a:t>
            </a:r>
            <a:r>
              <a:rPr lang="fa-IR" sz="1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B Nazanin" pitchFamily="2" charset="-78"/>
              </a:rPr>
              <a:t>شناس  </a:t>
            </a:r>
            <a:r>
              <a:rPr lang="fa-IR" sz="105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B Nazanin" pitchFamily="2" charset="-78"/>
              </a:rPr>
              <a:t>دانشکد</a:t>
            </a:r>
            <a:r>
              <a:rPr lang="fa-IR" sz="9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B Nazanin" pitchFamily="2" charset="-78"/>
              </a:rPr>
              <a:t>ه</a:t>
            </a:r>
          </a:p>
          <a:p>
            <a:pPr algn="ctr"/>
            <a:r>
              <a:rPr lang="fa-IR" sz="1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B Nazanin" pitchFamily="2" charset="-78"/>
              </a:rPr>
              <a:t>7</a:t>
            </a:r>
            <a:endParaRPr lang="en-US" sz="1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cs typeface="B Nazanin" pitchFamily="2" charset="-78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2871183" y="3429000"/>
            <a:ext cx="990600" cy="762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B Nazanin" pitchFamily="2" charset="-78"/>
              </a:rPr>
              <a:t>تأیید مدیرآموزش دانشگاه</a:t>
            </a:r>
          </a:p>
          <a:p>
            <a:pPr algn="ctr"/>
            <a:r>
              <a:rPr lang="fa-IR" sz="1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B Nazanin" pitchFamily="2" charset="-78"/>
              </a:rPr>
              <a:t>12</a:t>
            </a:r>
            <a:endParaRPr lang="en-US" sz="1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cs typeface="B Nazanin" pitchFamily="2" charset="-78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4166583" y="3429000"/>
            <a:ext cx="990600" cy="762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B Nazanin" pitchFamily="2" charset="-78"/>
              </a:rPr>
              <a:t>تأیید کارشناس فارغ التحصیلان دانشگاه</a:t>
            </a:r>
          </a:p>
          <a:p>
            <a:pPr algn="ctr"/>
            <a:r>
              <a:rPr lang="fa-IR" sz="1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B Nazanin" pitchFamily="2" charset="-78"/>
              </a:rPr>
              <a:t>13</a:t>
            </a:r>
            <a:endParaRPr lang="en-US" sz="1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cs typeface="B Nazanin" pitchFamily="2" charset="-78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5461983" y="3429000"/>
            <a:ext cx="990600" cy="76199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B Nazanin" pitchFamily="2" charset="-78"/>
              </a:rPr>
              <a:t>تأیید رئیس اداره فارغ التحصیلان دانشگاه</a:t>
            </a:r>
          </a:p>
          <a:p>
            <a:pPr algn="ctr"/>
            <a:r>
              <a:rPr lang="fa-IR" sz="1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B Nazanin" pitchFamily="2" charset="-78"/>
              </a:rPr>
              <a:t>14</a:t>
            </a:r>
            <a:endParaRPr lang="en-US" sz="1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cs typeface="B Nazanin" pitchFamily="2" charset="-78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4166583" y="2362200"/>
            <a:ext cx="990600" cy="762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a-IR" sz="10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cs typeface="B Nazanin" pitchFamily="2" charset="-78"/>
            </a:endParaRPr>
          </a:p>
          <a:p>
            <a:pPr algn="ctr"/>
            <a:r>
              <a:rPr lang="fa-IR" sz="105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B Nazanin" pitchFamily="2" charset="-78"/>
              </a:rPr>
              <a:t>تأیید مدیر گروه آموزشی دانشکده</a:t>
            </a:r>
          </a:p>
          <a:p>
            <a:pPr algn="ctr"/>
            <a:r>
              <a:rPr lang="fa-IR" sz="1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B Nazanin" pitchFamily="2" charset="-78"/>
              </a:rPr>
              <a:t>8</a:t>
            </a:r>
            <a:endParaRPr lang="en-US" sz="1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cs typeface="B Nazanin" pitchFamily="2" charset="-78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6909783" y="3429000"/>
            <a:ext cx="990600" cy="762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B Nazanin" pitchFamily="2" charset="-78"/>
              </a:rPr>
              <a:t>اتمام</a:t>
            </a:r>
            <a:endParaRPr lang="en-US" sz="1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cs typeface="B Nazanin" pitchFamily="2" charset="-78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2871183" y="2362200"/>
            <a:ext cx="990600" cy="762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a-IR" sz="10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cs typeface="B Nazanin" pitchFamily="2" charset="-78"/>
            </a:endParaRPr>
          </a:p>
          <a:p>
            <a:pPr algn="ctr"/>
            <a:r>
              <a:rPr lang="fa-IR" sz="105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B Nazanin" pitchFamily="2" charset="-78"/>
              </a:rPr>
              <a:t>تأیید معاون آموزشی دانشکده</a:t>
            </a:r>
          </a:p>
          <a:p>
            <a:pPr algn="ctr"/>
            <a:r>
              <a:rPr lang="fa-IR" sz="11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B Nazanin" pitchFamily="2" charset="-78"/>
              </a:rPr>
              <a:t>9</a:t>
            </a:r>
            <a:endParaRPr lang="en-US" sz="11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cs typeface="B Nazanin" pitchFamily="2" charset="-78"/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1536725" y="2362200"/>
            <a:ext cx="990600" cy="762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05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B Nazanin" pitchFamily="2" charset="-78"/>
              </a:rPr>
              <a:t>تأیید کارشناس </a:t>
            </a:r>
          </a:p>
          <a:p>
            <a:pPr algn="ctr"/>
            <a:endParaRPr lang="fa-IR" sz="10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cs typeface="B Nazanin" pitchFamily="2" charset="-78"/>
            </a:endParaRPr>
          </a:p>
          <a:p>
            <a:pPr algn="ctr"/>
            <a:r>
              <a:rPr lang="fa-IR" sz="105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B Nazanin" pitchFamily="2" charset="-78"/>
              </a:rPr>
              <a:t>آموزش دانشگاه</a:t>
            </a:r>
            <a:endParaRPr lang="fa-IR" sz="1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cs typeface="B Nazanin" pitchFamily="2" charset="-78"/>
            </a:endParaRPr>
          </a:p>
          <a:p>
            <a:pPr algn="ctr"/>
            <a:r>
              <a:rPr lang="fa-IR" sz="1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B Nazanin" pitchFamily="2" charset="-78"/>
              </a:rPr>
              <a:t>10</a:t>
            </a:r>
            <a:endParaRPr lang="en-US" sz="1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cs typeface="B Nazanin" pitchFamily="2" charset="-78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1880583" y="225722"/>
            <a:ext cx="4953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400" b="1" dirty="0">
                <a:solidFill>
                  <a:schemeClr val="tx1"/>
                </a:solidFill>
              </a:rPr>
              <a:t>فرایند درخواست فارغ التحصیلی (مقطع کارشناسی ارشد)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4" name="Rounded Rectangle 40">
            <a:extLst>
              <a:ext uri="{FF2B5EF4-FFF2-40B4-BE49-F238E27FC236}">
                <a16:creationId xmlns:a16="http://schemas.microsoft.com/office/drawing/2014/main" id="{CA74CFB3-A75F-4BDB-9F1E-1E7C3D7C9265}"/>
              </a:ext>
            </a:extLst>
          </p:cNvPr>
          <p:cNvSpPr/>
          <p:nvPr/>
        </p:nvSpPr>
        <p:spPr>
          <a:xfrm>
            <a:off x="1536725" y="3447256"/>
            <a:ext cx="1001082" cy="74374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B Nazanin" pitchFamily="2" charset="-78"/>
              </a:rPr>
              <a:t>تأیید رئیس اداره خدمات آموزشی دانشگاه</a:t>
            </a:r>
          </a:p>
          <a:p>
            <a:pPr algn="ctr"/>
            <a:r>
              <a:rPr lang="fa-IR" sz="1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B Nazanin" pitchFamily="2" charset="-78"/>
              </a:rPr>
              <a:t>11</a:t>
            </a:r>
            <a:endParaRPr lang="en-US" sz="1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cs typeface="B Nazanin" pitchFamily="2" charset="-78"/>
            </a:endParaRP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4BD90CC0-6138-48CB-8CCE-9FD748C4CF67}"/>
              </a:ext>
            </a:extLst>
          </p:cNvPr>
          <p:cNvSpPr/>
          <p:nvPr/>
        </p:nvSpPr>
        <p:spPr>
          <a:xfrm rot="10800000">
            <a:off x="2590801" y="2755557"/>
            <a:ext cx="190499" cy="209544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6" name="Arrow: Right 25">
            <a:extLst>
              <a:ext uri="{FF2B5EF4-FFF2-40B4-BE49-F238E27FC236}">
                <a16:creationId xmlns:a16="http://schemas.microsoft.com/office/drawing/2014/main" id="{62C86AD9-A83E-4835-B28A-0E098875BCDC}"/>
              </a:ext>
            </a:extLst>
          </p:cNvPr>
          <p:cNvSpPr/>
          <p:nvPr/>
        </p:nvSpPr>
        <p:spPr>
          <a:xfrm rot="10800000">
            <a:off x="3899884" y="2755557"/>
            <a:ext cx="190499" cy="209544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7" name="Arrow: Right 26">
            <a:extLst>
              <a:ext uri="{FF2B5EF4-FFF2-40B4-BE49-F238E27FC236}">
                <a16:creationId xmlns:a16="http://schemas.microsoft.com/office/drawing/2014/main" id="{FD574C8F-352B-45CA-B3EB-42D4A9A19474}"/>
              </a:ext>
            </a:extLst>
          </p:cNvPr>
          <p:cNvSpPr/>
          <p:nvPr/>
        </p:nvSpPr>
        <p:spPr>
          <a:xfrm rot="10800000">
            <a:off x="6528783" y="2743200"/>
            <a:ext cx="190499" cy="209544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2DACEDA8-C206-4A80-B691-05DF92F4540C}"/>
              </a:ext>
            </a:extLst>
          </p:cNvPr>
          <p:cNvSpPr/>
          <p:nvPr/>
        </p:nvSpPr>
        <p:spPr>
          <a:xfrm rot="10800000">
            <a:off x="5195284" y="2755558"/>
            <a:ext cx="190499" cy="209544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id="{26E6D046-F8A8-407D-AE41-2A0EBF741D86}"/>
              </a:ext>
            </a:extLst>
          </p:cNvPr>
          <p:cNvSpPr/>
          <p:nvPr/>
        </p:nvSpPr>
        <p:spPr>
          <a:xfrm>
            <a:off x="2611869" y="3629028"/>
            <a:ext cx="190499" cy="209544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1" name="Arrow: Right 30">
            <a:extLst>
              <a:ext uri="{FF2B5EF4-FFF2-40B4-BE49-F238E27FC236}">
                <a16:creationId xmlns:a16="http://schemas.microsoft.com/office/drawing/2014/main" id="{458BBAC4-70C5-44CE-9DF5-F309B338216C}"/>
              </a:ext>
            </a:extLst>
          </p:cNvPr>
          <p:cNvSpPr/>
          <p:nvPr/>
        </p:nvSpPr>
        <p:spPr>
          <a:xfrm>
            <a:off x="3930598" y="3629028"/>
            <a:ext cx="190499" cy="209544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2" name="Arrow: Right 31">
            <a:extLst>
              <a:ext uri="{FF2B5EF4-FFF2-40B4-BE49-F238E27FC236}">
                <a16:creationId xmlns:a16="http://schemas.microsoft.com/office/drawing/2014/main" id="{7393916B-C9CB-4D50-A10E-B4FB47C5579B}"/>
              </a:ext>
            </a:extLst>
          </p:cNvPr>
          <p:cNvSpPr/>
          <p:nvPr/>
        </p:nvSpPr>
        <p:spPr>
          <a:xfrm>
            <a:off x="5233383" y="3618709"/>
            <a:ext cx="190499" cy="209544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3" name="Arrow: Right 32">
            <a:extLst>
              <a:ext uri="{FF2B5EF4-FFF2-40B4-BE49-F238E27FC236}">
                <a16:creationId xmlns:a16="http://schemas.microsoft.com/office/drawing/2014/main" id="{69BEB540-2832-4CB7-A13F-24F122A0E0BF}"/>
              </a:ext>
            </a:extLst>
          </p:cNvPr>
          <p:cNvSpPr/>
          <p:nvPr/>
        </p:nvSpPr>
        <p:spPr>
          <a:xfrm>
            <a:off x="6566884" y="3598865"/>
            <a:ext cx="190499" cy="209544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5" name="Arrow: Right 34">
            <a:extLst>
              <a:ext uri="{FF2B5EF4-FFF2-40B4-BE49-F238E27FC236}">
                <a16:creationId xmlns:a16="http://schemas.microsoft.com/office/drawing/2014/main" id="{5B81DCE7-413C-4B37-8623-F07A8F3EEF31}"/>
              </a:ext>
            </a:extLst>
          </p:cNvPr>
          <p:cNvSpPr/>
          <p:nvPr/>
        </p:nvSpPr>
        <p:spPr>
          <a:xfrm rot="5400000">
            <a:off x="7233633" y="3171828"/>
            <a:ext cx="190499" cy="209544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3F34C72-77B1-4143-AD2E-B5E0B498B4D7}"/>
              </a:ext>
            </a:extLst>
          </p:cNvPr>
          <p:cNvSpPr/>
          <p:nvPr/>
        </p:nvSpPr>
        <p:spPr>
          <a:xfrm>
            <a:off x="6566884" y="4558418"/>
            <a:ext cx="2068957" cy="20083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sz="1400" dirty="0">
                <a:solidFill>
                  <a:schemeClr val="tx1"/>
                </a:solidFill>
              </a:rPr>
              <a:t>1. آقای قریشی</a:t>
            </a:r>
          </a:p>
          <a:p>
            <a:pPr algn="r"/>
            <a:r>
              <a:rPr lang="fa-IR" sz="1400" dirty="0">
                <a:solidFill>
                  <a:schemeClr val="tx1"/>
                </a:solidFill>
              </a:rPr>
              <a:t>2.دکتر هاشمی/دکتر شاپوریان </a:t>
            </a:r>
          </a:p>
          <a:p>
            <a:pPr algn="r"/>
            <a:r>
              <a:rPr lang="fa-IR" sz="1400" dirty="0">
                <a:solidFill>
                  <a:schemeClr val="tx1"/>
                </a:solidFill>
              </a:rPr>
              <a:t>3. دکتر شرقی</a:t>
            </a:r>
          </a:p>
          <a:p>
            <a:pPr algn="r"/>
            <a:r>
              <a:rPr lang="fa-IR" sz="1400" dirty="0">
                <a:solidFill>
                  <a:schemeClr val="tx1"/>
                </a:solidFill>
              </a:rPr>
              <a:t>4. آقای محسنی </a:t>
            </a:r>
          </a:p>
          <a:p>
            <a:pPr algn="r"/>
            <a:r>
              <a:rPr lang="fa-IR" sz="1400" dirty="0">
                <a:solidFill>
                  <a:schemeClr val="tx1"/>
                </a:solidFill>
              </a:rPr>
              <a:t>5.آقای اسکویی</a:t>
            </a:r>
          </a:p>
          <a:p>
            <a:pPr algn="r"/>
            <a:r>
              <a:rPr lang="fa-IR" sz="1400" dirty="0">
                <a:solidFill>
                  <a:schemeClr val="tx1"/>
                </a:solidFill>
              </a:rPr>
              <a:t>6. دکتر سعادت</a:t>
            </a:r>
          </a:p>
          <a:p>
            <a:pPr algn="r"/>
            <a:r>
              <a:rPr lang="fa-IR" sz="1400" dirty="0">
                <a:solidFill>
                  <a:schemeClr val="tx1"/>
                </a:solidFill>
              </a:rPr>
              <a:t>7. خانم منفرد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endParaRPr lang="fa-IR" sz="1400" dirty="0">
              <a:solidFill>
                <a:schemeClr val="tx1"/>
              </a:solidFill>
            </a:endParaRPr>
          </a:p>
          <a:p>
            <a:pPr algn="r"/>
            <a:r>
              <a:rPr lang="fa-IR" sz="1400" dirty="0">
                <a:solidFill>
                  <a:schemeClr val="tx1"/>
                </a:solidFill>
              </a:rPr>
              <a:t>8. آقای خداپناه</a:t>
            </a:r>
          </a:p>
          <a:p>
            <a:pPr algn="ctr"/>
            <a:endParaRPr lang="en-US" sz="1400" dirty="0"/>
          </a:p>
        </p:txBody>
      </p:sp>
      <p:sp>
        <p:nvSpPr>
          <p:cNvPr id="49" name="Arrow: Right 48">
            <a:extLst>
              <a:ext uri="{FF2B5EF4-FFF2-40B4-BE49-F238E27FC236}">
                <a16:creationId xmlns:a16="http://schemas.microsoft.com/office/drawing/2014/main" id="{26543E5C-A193-4611-B6DE-893870D22B2F}"/>
              </a:ext>
            </a:extLst>
          </p:cNvPr>
          <p:cNvSpPr/>
          <p:nvPr/>
        </p:nvSpPr>
        <p:spPr>
          <a:xfrm rot="5400000">
            <a:off x="1959993" y="3171829"/>
            <a:ext cx="190499" cy="209544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8" name="Arrow: Right 26">
            <a:extLst>
              <a:ext uri="{FF2B5EF4-FFF2-40B4-BE49-F238E27FC236}">
                <a16:creationId xmlns:a16="http://schemas.microsoft.com/office/drawing/2014/main" id="{FD574C8F-352B-45CA-B3EB-42D4A9A19474}"/>
              </a:ext>
            </a:extLst>
          </p:cNvPr>
          <p:cNvSpPr/>
          <p:nvPr/>
        </p:nvSpPr>
        <p:spPr>
          <a:xfrm rot="10800000">
            <a:off x="5219701" y="1629383"/>
            <a:ext cx="190499" cy="209544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0" name="Arrow: Right 26">
            <a:extLst>
              <a:ext uri="{FF2B5EF4-FFF2-40B4-BE49-F238E27FC236}">
                <a16:creationId xmlns:a16="http://schemas.microsoft.com/office/drawing/2014/main" id="{FD574C8F-352B-45CA-B3EB-42D4A9A19474}"/>
              </a:ext>
            </a:extLst>
          </p:cNvPr>
          <p:cNvSpPr/>
          <p:nvPr/>
        </p:nvSpPr>
        <p:spPr>
          <a:xfrm rot="10800000">
            <a:off x="3924301" y="1600200"/>
            <a:ext cx="190499" cy="209544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1" name="Arrow: Right 26">
            <a:extLst>
              <a:ext uri="{FF2B5EF4-FFF2-40B4-BE49-F238E27FC236}">
                <a16:creationId xmlns:a16="http://schemas.microsoft.com/office/drawing/2014/main" id="{FD574C8F-352B-45CA-B3EB-42D4A9A19474}"/>
              </a:ext>
            </a:extLst>
          </p:cNvPr>
          <p:cNvSpPr/>
          <p:nvPr/>
        </p:nvSpPr>
        <p:spPr>
          <a:xfrm rot="10800000">
            <a:off x="2590800" y="1600200"/>
            <a:ext cx="190499" cy="209544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52" name="Straight Arrow Connector 51"/>
          <p:cNvCxnSpPr>
            <a:cxnSpLocks/>
          </p:cNvCxnSpPr>
          <p:nvPr/>
        </p:nvCxnSpPr>
        <p:spPr>
          <a:xfrm rot="10800000">
            <a:off x="6477000" y="1600200"/>
            <a:ext cx="381000" cy="1588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ounded Rectangle 55"/>
          <p:cNvSpPr/>
          <p:nvPr/>
        </p:nvSpPr>
        <p:spPr>
          <a:xfrm>
            <a:off x="5486400" y="1371600"/>
            <a:ext cx="990600" cy="762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B Nazanin" pitchFamily="2" charset="-78"/>
              </a:rPr>
              <a:t>مراجعه به کارشناس جهت گرفتن فرم</a:t>
            </a:r>
          </a:p>
        </p:txBody>
      </p:sp>
      <p:sp>
        <p:nvSpPr>
          <p:cNvPr id="58" name="Rounded Rectangle 57"/>
          <p:cNvSpPr/>
          <p:nvPr/>
        </p:nvSpPr>
        <p:spPr>
          <a:xfrm>
            <a:off x="4191000" y="1371600"/>
            <a:ext cx="990600" cy="762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a-IR" sz="11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cs typeface="B Nazanin" pitchFamily="2" charset="-78"/>
            </a:endParaRPr>
          </a:p>
          <a:p>
            <a:pPr algn="ctr"/>
            <a:r>
              <a:rPr lang="fa-IR" sz="1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B Nazanin" pitchFamily="2" charset="-78"/>
              </a:rPr>
              <a:t>مراجعه به استاد راهنما</a:t>
            </a:r>
          </a:p>
        </p:txBody>
      </p:sp>
      <p:sp>
        <p:nvSpPr>
          <p:cNvPr id="59" name="Rounded Rectangle 58"/>
          <p:cNvSpPr/>
          <p:nvPr/>
        </p:nvSpPr>
        <p:spPr>
          <a:xfrm>
            <a:off x="2819400" y="1371600"/>
            <a:ext cx="990600" cy="762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a-IR" sz="11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cs typeface="B Nazanin" pitchFamily="2" charset="-78"/>
            </a:endParaRPr>
          </a:p>
          <a:p>
            <a:pPr algn="ctr"/>
            <a:r>
              <a:rPr lang="fa-IR" sz="1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B Nazanin" pitchFamily="2" charset="-78"/>
              </a:rPr>
              <a:t>مراجعه به داور داخلی پایان نامه</a:t>
            </a:r>
          </a:p>
        </p:txBody>
      </p:sp>
      <p:sp>
        <p:nvSpPr>
          <p:cNvPr id="60" name="Rounded Rectangle 59"/>
          <p:cNvSpPr/>
          <p:nvPr/>
        </p:nvSpPr>
        <p:spPr>
          <a:xfrm>
            <a:off x="152400" y="1371600"/>
            <a:ext cx="1066800" cy="762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a-IR" sz="11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cs typeface="B Nazanin" pitchFamily="2" charset="-78"/>
            </a:endParaRPr>
          </a:p>
          <a:p>
            <a:pPr algn="ctr" rtl="1"/>
            <a:r>
              <a:rPr lang="fa-IR" sz="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B Nazanin" pitchFamily="2" charset="-78"/>
              </a:rPr>
              <a:t>تحویل سی دی  و مدارک به کارشناس تحصیلات تکمیلی دانشکده</a:t>
            </a:r>
          </a:p>
        </p:txBody>
      </p:sp>
      <p:sp>
        <p:nvSpPr>
          <p:cNvPr id="61" name="Arrow: Right 26">
            <a:extLst>
              <a:ext uri="{FF2B5EF4-FFF2-40B4-BE49-F238E27FC236}">
                <a16:creationId xmlns:a16="http://schemas.microsoft.com/office/drawing/2014/main" id="{FD574C8F-352B-45CA-B3EB-42D4A9A19474}"/>
              </a:ext>
            </a:extLst>
          </p:cNvPr>
          <p:cNvSpPr/>
          <p:nvPr/>
        </p:nvSpPr>
        <p:spPr>
          <a:xfrm rot="10800000">
            <a:off x="1257301" y="1600200"/>
            <a:ext cx="190499" cy="209544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2" name="Rounded Rectangle 61"/>
          <p:cNvSpPr/>
          <p:nvPr/>
        </p:nvSpPr>
        <p:spPr>
          <a:xfrm>
            <a:off x="1524000" y="1371600"/>
            <a:ext cx="990600" cy="762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a-IR" sz="11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cs typeface="B Nazanin" pitchFamily="2" charset="-78"/>
            </a:endParaRPr>
          </a:p>
          <a:p>
            <a:pPr algn="ctr"/>
            <a:r>
              <a:rPr lang="fa-IR" sz="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B Nazanin" pitchFamily="2" charset="-78"/>
              </a:rPr>
              <a:t>ثبت همانند جو و ایران داک توسط دانشجو و ارائه به کارشناس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407BE68-D92A-40FA-A2A1-3013859F9965}"/>
              </a:ext>
            </a:extLst>
          </p:cNvPr>
          <p:cNvSpPr/>
          <p:nvPr/>
        </p:nvSpPr>
        <p:spPr>
          <a:xfrm>
            <a:off x="7794250" y="1919075"/>
            <a:ext cx="710221" cy="3661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050" b="1" dirty="0">
                <a:solidFill>
                  <a:schemeClr val="tx1"/>
                </a:solidFill>
              </a:rPr>
              <a:t>مرحله دوم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4BDDF17-D3BE-4EDF-9765-42064F817F8E}"/>
              </a:ext>
            </a:extLst>
          </p:cNvPr>
          <p:cNvSpPr/>
          <p:nvPr/>
        </p:nvSpPr>
        <p:spPr>
          <a:xfrm>
            <a:off x="6357937" y="982108"/>
            <a:ext cx="695327" cy="3661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050" b="1" dirty="0">
                <a:solidFill>
                  <a:schemeClr val="tx1"/>
                </a:solidFill>
              </a:rPr>
              <a:t>مرحله اول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9976965</TotalTime>
  <Words>148</Words>
  <Application>Microsoft Office PowerPoint</Application>
  <PresentationFormat>On-screen Show (4:3)</PresentationFormat>
  <Paragraphs>46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amir</dc:creator>
  <cp:lastModifiedBy>computer</cp:lastModifiedBy>
  <cp:revision>35</cp:revision>
  <dcterms:created xsi:type="dcterms:W3CDTF">2020-12-15T07:38:55Z</dcterms:created>
  <dcterms:modified xsi:type="dcterms:W3CDTF">2021-01-05T10:26:56Z</dcterms:modified>
</cp:coreProperties>
</file>